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6" r:id="rId2"/>
  </p:sldMasterIdLst>
  <p:notesMasterIdLst>
    <p:notesMasterId r:id="rId26"/>
  </p:notesMasterIdLst>
  <p:sldIdLst>
    <p:sldId id="256" r:id="rId3"/>
    <p:sldId id="272" r:id="rId4"/>
    <p:sldId id="427" r:id="rId5"/>
    <p:sldId id="419" r:id="rId6"/>
    <p:sldId id="428" r:id="rId7"/>
    <p:sldId id="429" r:id="rId8"/>
    <p:sldId id="424" r:id="rId9"/>
    <p:sldId id="421" r:id="rId10"/>
    <p:sldId id="423" r:id="rId11"/>
    <p:sldId id="276" r:id="rId12"/>
    <p:sldId id="278" r:id="rId13"/>
    <p:sldId id="282" r:id="rId14"/>
    <p:sldId id="425" r:id="rId15"/>
    <p:sldId id="343" r:id="rId16"/>
    <p:sldId id="426" r:id="rId17"/>
    <p:sldId id="345" r:id="rId18"/>
    <p:sldId id="346" r:id="rId19"/>
    <p:sldId id="406" r:id="rId20"/>
    <p:sldId id="408" r:id="rId21"/>
    <p:sldId id="409" r:id="rId22"/>
    <p:sldId id="410" r:id="rId23"/>
    <p:sldId id="416" r:id="rId24"/>
    <p:sldId id="417" r:id="rId2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F62EC-8EB8-4D03-A2F3-A33D14D05353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FC507-876F-46F5-BBE2-0FFB6C556E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01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9A67B3-7E99-45A4-B68A-4BA98CB7498E}" type="slidenum">
              <a:rPr lang="es-ES"/>
              <a:pPr/>
              <a:t>2</a:t>
            </a:fld>
            <a:endParaRPr lang="es-E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550" y="742950"/>
            <a:ext cx="6604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05350"/>
            <a:ext cx="496570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45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56C58F-4350-4C23-977C-2479B351B89F}" type="slidenum">
              <a:rPr lang="en-US"/>
              <a:pPr/>
              <a:t>20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6850" y="304800"/>
            <a:ext cx="6188075" cy="3481388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3965575"/>
            <a:ext cx="6076950" cy="5332413"/>
          </a:xfrm>
        </p:spPr>
        <p:txBody>
          <a:bodyPr lIns="92141" tIns="46070" rIns="92141" bIns="46070"/>
          <a:lstStyle/>
          <a:p>
            <a:endParaRPr lang="es-E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251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10EE98-EEF3-4E34-A02E-8F3125FFA448}" type="slidenum">
              <a:rPr lang="en-US"/>
              <a:pPr/>
              <a:t>21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6850" y="304800"/>
            <a:ext cx="6188075" cy="3481388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3965575"/>
            <a:ext cx="6076950" cy="5332413"/>
          </a:xfrm>
        </p:spPr>
        <p:txBody>
          <a:bodyPr lIns="92141" tIns="46070" rIns="92141" bIns="46070"/>
          <a:lstStyle/>
          <a:p>
            <a:endParaRPr lang="es-E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18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2EC88-E300-445A-B090-57A89656258E}" type="slidenum">
              <a:rPr lang="en-US"/>
              <a:pPr/>
              <a:t>22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 cap="flat"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847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64E58A-EA05-47B2-9E1E-710A67FAEC01}" type="slidenum">
              <a:rPr lang="es-ES"/>
              <a:pPr/>
              <a:t>5</a:t>
            </a:fld>
            <a:endParaRPr lang="es-E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550" y="742950"/>
            <a:ext cx="6604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05350"/>
            <a:ext cx="496570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28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6B114F-5397-4BEE-9351-62395CDF5028}" type="slidenum">
              <a:rPr lang="es-ES"/>
              <a:pPr/>
              <a:t>6</a:t>
            </a:fld>
            <a:endParaRPr lang="es-ES"/>
          </a:p>
        </p:txBody>
      </p:sp>
      <p:sp>
        <p:nvSpPr>
          <p:cNvPr id="1563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2550" y="742950"/>
            <a:ext cx="6604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05350"/>
            <a:ext cx="496570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49" tIns="45674" rIns="91349" bIns="45674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985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0D03B-6C63-4C4F-B23A-7E63AB170356}" type="slidenum">
              <a:rPr lang="es-ES"/>
              <a:pPr/>
              <a:t>10</a:t>
            </a:fld>
            <a:endParaRPr lang="es-ES"/>
          </a:p>
        </p:txBody>
      </p:sp>
      <p:sp>
        <p:nvSpPr>
          <p:cNvPr id="156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550" y="742950"/>
            <a:ext cx="6604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05350"/>
            <a:ext cx="496570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CBD65-D246-4EEA-9664-634986C3B052}" type="slidenum">
              <a:rPr lang="es-ES"/>
              <a:pPr/>
              <a:t>12</a:t>
            </a:fld>
            <a:endParaRPr lang="es-ES"/>
          </a:p>
        </p:txBody>
      </p:sp>
      <p:sp>
        <p:nvSpPr>
          <p:cNvPr id="15749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2550" y="742950"/>
            <a:ext cx="6604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4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05350"/>
            <a:ext cx="496570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49" tIns="45674" rIns="91349" bIns="45674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637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C55160-9FB9-47E5-895E-46B857086220}" type="slidenum">
              <a:rPr lang="es-ES"/>
              <a:pPr/>
              <a:t>14</a:t>
            </a:fld>
            <a:endParaRPr lang="es-ES"/>
          </a:p>
        </p:txBody>
      </p:sp>
      <p:sp>
        <p:nvSpPr>
          <p:cNvPr id="177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550" y="742950"/>
            <a:ext cx="6604000" cy="3714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05350"/>
            <a:ext cx="4965700" cy="4457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64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10BC78-8F9F-47CB-B699-991159F65AFD}" type="slidenum">
              <a:rPr lang="en-US"/>
              <a:pPr/>
              <a:t>15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6850" y="304800"/>
            <a:ext cx="6188075" cy="3481388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3965575"/>
            <a:ext cx="6076950" cy="5332413"/>
          </a:xfrm>
        </p:spPr>
        <p:txBody>
          <a:bodyPr lIns="92141" tIns="46070" rIns="92141" bIns="46070"/>
          <a:lstStyle/>
          <a:p>
            <a:endParaRPr lang="es-E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060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7298D9-9E60-46DF-8BF2-BC949C9CE9C1}" type="slidenum">
              <a:rPr lang="en-US"/>
              <a:pPr/>
              <a:t>18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6850" y="304800"/>
            <a:ext cx="6188075" cy="3481388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3965575"/>
            <a:ext cx="6076950" cy="5332413"/>
          </a:xfrm>
        </p:spPr>
        <p:txBody>
          <a:bodyPr lIns="92141" tIns="46070" rIns="92141" bIns="46070"/>
          <a:lstStyle/>
          <a:p>
            <a:endParaRPr lang="es-E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1563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FB7E3-E928-41F7-A438-3DA08CEA896D}" type="slidenum">
              <a:rPr lang="en-US"/>
              <a:pPr/>
              <a:t>19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6850" y="304800"/>
            <a:ext cx="6188075" cy="3481388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3965575"/>
            <a:ext cx="6076950" cy="5332413"/>
          </a:xfrm>
        </p:spPr>
        <p:txBody>
          <a:bodyPr lIns="92141" tIns="46070" rIns="92141" bIns="46070"/>
          <a:lstStyle/>
          <a:p>
            <a:endParaRPr lang="es-E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6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860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7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604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174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 dirty="0" smtClean="0"/>
              <a:t>Carlos Cárdenas</a:t>
            </a:r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3487" r="4310" b="20714"/>
          <a:stretch/>
        </p:blipFill>
        <p:spPr>
          <a:xfrm>
            <a:off x="11353801" y="245854"/>
            <a:ext cx="751921" cy="9452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t="7840" r="4138" b="7201"/>
          <a:stretch/>
        </p:blipFill>
        <p:spPr>
          <a:xfrm>
            <a:off x="8021" y="5931949"/>
            <a:ext cx="2201780" cy="8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19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2252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8722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72531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1256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8109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496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0081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2579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183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A37-7A0E-47D3-B804-BCDD21CB062D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EADE-97D1-44B6-A5F0-9C2F68032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22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961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628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484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7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670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6402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727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103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8542-E2CF-44E8-B841-C343FA71AFDA}" type="datetimeFigureOut">
              <a:rPr lang="es-PE" smtClean="0"/>
              <a:t>12/03/2015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99404-606F-415D-B994-47D1E7B49AB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145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PE" sz="6600" b="1" dirty="0"/>
              <a:t>GESTIÓN DE DIRECTORIOS</a:t>
            </a:r>
            <a:endParaRPr lang="es-PE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Sistemas Operativos – ST 324</a:t>
            </a:r>
          </a:p>
          <a:p>
            <a:r>
              <a:rPr lang="es-PE" dirty="0" smtClean="0"/>
              <a:t>Carlos Cárdenas Fernández</a:t>
            </a:r>
          </a:p>
          <a:p>
            <a:r>
              <a:rPr lang="es-PE" sz="1600" dirty="0" smtClean="0"/>
              <a:t>Facultad de Ingeniería de Sistemas – Universidad Nacional de Ingeniería </a:t>
            </a:r>
            <a:endParaRPr lang="es-PE" sz="1600" dirty="0" smtClean="0"/>
          </a:p>
          <a:p>
            <a:r>
              <a:rPr lang="es-PE" sz="1600" dirty="0" smtClean="0"/>
              <a:t>Marzo 2015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5379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676" name="Rectangle 4"/>
          <p:cNvSpPr>
            <a:spLocks noGrp="1" noChangeAspec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Directorios: visión lógica</a:t>
            </a:r>
            <a:endParaRPr lang="es-ES_tradnl"/>
          </a:p>
        </p:txBody>
      </p:sp>
      <p:sp>
        <p:nvSpPr>
          <p:cNvPr id="1564677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s-PE" noProof="1"/>
              <a:t>Esquema jerárquico. </a:t>
            </a:r>
          </a:p>
          <a:p>
            <a:pPr>
              <a:lnSpc>
                <a:spcPct val="90000"/>
              </a:lnSpc>
            </a:pPr>
            <a:r>
              <a:rPr lang="es-PE" noProof="1"/>
              <a:t>Cuando se abre un archivo el SO busca el nombre en la estructura de directorios. </a:t>
            </a:r>
          </a:p>
          <a:p>
            <a:pPr>
              <a:lnSpc>
                <a:spcPct val="90000"/>
              </a:lnSpc>
            </a:pPr>
            <a:r>
              <a:rPr lang="es-PE" noProof="1"/>
              <a:t>Operaciones sobre un directorio: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Crear (insertar) y borrar (eliminar) directorios.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Abrir y cerrar directorios.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Renombrar directorios.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Leer entradas de un directorio.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Montar (combinar) </a:t>
            </a:r>
          </a:p>
          <a:p>
            <a:pPr>
              <a:lnSpc>
                <a:spcPct val="90000"/>
              </a:lnSpc>
            </a:pPr>
            <a:r>
              <a:rPr lang="es-PE" noProof="1"/>
              <a:t>La organización jerárquica de un directorio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Simplifica el nombrado de archivos (nombres únicos) </a:t>
            </a:r>
          </a:p>
          <a:p>
            <a:pPr lvl="1">
              <a:lnSpc>
                <a:spcPct val="90000"/>
              </a:lnSpc>
            </a:pPr>
            <a:r>
              <a:rPr lang="es-PE" noProof="1"/>
              <a:t>Proporciona una gestión de la distribución =&gt; agrupar archivos de forma lógica (mismo usuario, misma aplicación)</a:t>
            </a:r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2EE486BD-31F7-43DD-B747-577D0C746A89}" type="slidenum">
              <a:rPr lang="en-US"/>
              <a:pPr/>
              <a:t>10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dirty="0"/>
              <a:t>Tanto la estructura del directorio como los archivos residen en discos</a:t>
            </a:r>
          </a:p>
          <a:p>
            <a:pPr>
              <a:lnSpc>
                <a:spcPct val="90000"/>
              </a:lnSpc>
            </a:pPr>
            <a:r>
              <a:rPr lang="es-ES_tradnl" dirty="0" smtClean="0"/>
              <a:t>Información </a:t>
            </a:r>
            <a:r>
              <a:rPr lang="es-ES_tradnl" dirty="0"/>
              <a:t>en un directorio: nombre, tipo, dirección, longitud máxima y actual, tiempos de acceso y modificación, dueño, etc.</a:t>
            </a:r>
          </a:p>
          <a:p>
            <a:pPr>
              <a:lnSpc>
                <a:spcPct val="90000"/>
              </a:lnSpc>
            </a:pPr>
            <a:r>
              <a:rPr lang="es-ES_tradnl" dirty="0" smtClean="0"/>
              <a:t>Dos </a:t>
            </a:r>
            <a:r>
              <a:rPr lang="es-ES_tradnl" dirty="0"/>
              <a:t>alternativas principales:</a:t>
            </a:r>
          </a:p>
          <a:p>
            <a:pPr lvl="1">
              <a:lnSpc>
                <a:spcPct val="90000"/>
              </a:lnSpc>
            </a:pPr>
            <a:r>
              <a:rPr lang="es-ES_tradnl" dirty="0"/>
              <a:t>Almacenar atributos de archivo en entrada directorio</a:t>
            </a:r>
          </a:p>
          <a:p>
            <a:pPr lvl="1">
              <a:lnSpc>
                <a:spcPct val="90000"/>
              </a:lnSpc>
            </a:pPr>
            <a:r>
              <a:rPr lang="es-ES_tradnl" dirty="0"/>
              <a:t>Almacenar &lt;nombre, identificador&gt;, con datos archivo en una estructura distinta. Esta es mejor.</a:t>
            </a:r>
            <a:endParaRPr lang="en-GB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CDA80474-EE5D-480E-8A4F-7CEF002F7FD2}" type="slidenum">
              <a:rPr lang="en-US"/>
              <a:pPr/>
              <a:t>11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de Archivos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8248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6E29DEFB-C2B3-47DB-B68D-6C94D4301503}" type="slidenum">
              <a:rPr lang="en-US"/>
              <a:pPr/>
              <a:t>12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  <p:pic>
        <p:nvPicPr>
          <p:cNvPr id="1573892" name="Picture 4" descr="D:\temp\sf10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1690688"/>
            <a:ext cx="10220028" cy="36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Directorio de dos niveles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57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Directorio con estructura de árbol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2121" r="5787" b="8866"/>
          <a:stretch/>
        </p:blipFill>
        <p:spPr>
          <a:xfrm>
            <a:off x="175054" y="1678075"/>
            <a:ext cx="11178746" cy="4790893"/>
          </a:xfrm>
        </p:spPr>
      </p:pic>
      <p:sp>
        <p:nvSpPr>
          <p:cNvPr id="5" name="CuadroTexto 4"/>
          <p:cNvSpPr txBox="1"/>
          <p:nvPr/>
        </p:nvSpPr>
        <p:spPr>
          <a:xfrm>
            <a:off x="7125071" y="2114323"/>
            <a:ext cx="194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Linux </a:t>
            </a:r>
            <a:r>
              <a:rPr lang="es-PE" dirty="0" err="1" smtClean="0"/>
              <a:t>Standar</a:t>
            </a:r>
            <a:r>
              <a:rPr lang="es-PE" dirty="0" smtClean="0"/>
              <a:t> Base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955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Ferdsch"/>
              </a:rPr>
              <a:t>Bloques y agrupaciones</a:t>
            </a:r>
            <a:endParaRPr lang="es-PE" dirty="0"/>
          </a:p>
        </p:txBody>
      </p:sp>
      <p:sp>
        <p:nvSpPr>
          <p:cNvPr id="1772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>
                <a:cs typeface="Times New Roman" panose="02020603050405020304" pitchFamily="18" charset="0"/>
              </a:rPr>
              <a:t>Bloque:</a:t>
            </a:r>
            <a:r>
              <a:rPr lang="es-ES_tradnl" dirty="0">
                <a:cs typeface="Times New Roman" panose="02020603050405020304" pitchFamily="18" charset="0"/>
              </a:rPr>
              <a:t>  </a:t>
            </a:r>
            <a:r>
              <a:rPr lang="es-ES_tradnl" i="1" dirty="0">
                <a:cs typeface="Times New Roman" panose="02020603050405020304" pitchFamily="18" charset="0"/>
              </a:rPr>
              <a:t>agrupación lógica de sectores de disco y es la unidad de transferencia mínima que usa el sistema de archivos</a:t>
            </a:r>
            <a:r>
              <a:rPr lang="es-ES_tradnl" dirty="0">
                <a:cs typeface="Times New Roman" panose="02020603050405020304" pitchFamily="18" charset="0"/>
              </a:rPr>
              <a:t>. </a:t>
            </a:r>
          </a:p>
          <a:p>
            <a:pPr marL="457200" lvl="1" indent="0">
              <a:buNone/>
            </a:pPr>
            <a:r>
              <a:rPr lang="es-ES_tradnl" dirty="0" smtClean="0">
                <a:cs typeface="Times New Roman" panose="02020603050405020304" pitchFamily="18" charset="0"/>
              </a:rPr>
              <a:t> </a:t>
            </a:r>
            <a:endParaRPr lang="es-ES_tradnl" noProof="1"/>
          </a:p>
          <a:p>
            <a:r>
              <a:rPr lang="es-ES_tradnl" b="1" dirty="0">
                <a:cs typeface="Times New Roman" panose="02020603050405020304" pitchFamily="18" charset="0"/>
              </a:rPr>
              <a:t>Agrupación</a:t>
            </a:r>
            <a:r>
              <a:rPr lang="es-ES_tradnl" dirty="0">
                <a:cs typeface="Times New Roman" panose="02020603050405020304" pitchFamily="18" charset="0"/>
              </a:rPr>
              <a:t>: </a:t>
            </a:r>
            <a:r>
              <a:rPr lang="es-ES_tradnl" i="1" dirty="0">
                <a:cs typeface="Times New Roman" panose="02020603050405020304" pitchFamily="18" charset="0"/>
              </a:rPr>
              <a:t>conjunto de bloques que se gestionan como una unidad lógica de gestión del almacenamiento</a:t>
            </a:r>
            <a:r>
              <a:rPr lang="es-ES_tradnl" dirty="0"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D052E242-9AB7-44F5-A602-075571A21E84}" type="slidenum">
              <a:rPr lang="en-US"/>
              <a:pPr/>
              <a:t>14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Agrupación de Registros</a:t>
            </a:r>
            <a:endParaRPr lang="en-US"/>
          </a:p>
        </p:txBody>
      </p:sp>
      <p:sp>
        <p:nvSpPr>
          <p:cNvPr id="174082" name="Rectangle 2"/>
          <p:cNvSpPr>
            <a:spLocks noGrp="1" noChangeArrowheads="1"/>
          </p:cNvSpPr>
          <p:nvPr>
            <p:ph idx="1"/>
          </p:nvPr>
        </p:nvSpPr>
        <p:spPr>
          <a:xfrm>
            <a:off x="905256" y="1380744"/>
            <a:ext cx="8619744" cy="3877056"/>
          </a:xfrm>
        </p:spPr>
        <p:txBody>
          <a:bodyPr>
            <a:normAutofit/>
          </a:bodyPr>
          <a:lstStyle/>
          <a:p>
            <a:r>
              <a:rPr lang="es-ES_tradnl" dirty="0">
                <a:sym typeface="Wingdings" panose="05000000000000000000" pitchFamily="2" charset="2"/>
              </a:rPr>
              <a:t>Bloques fijos</a:t>
            </a:r>
          </a:p>
          <a:p>
            <a:pPr lvl="1"/>
            <a:r>
              <a:rPr lang="es-ES_tradnl" dirty="0">
                <a:sym typeface="Wingdings" panose="05000000000000000000" pitchFamily="2" charset="2"/>
              </a:rPr>
              <a:t>Registros de longitud fija, fáciles de gestionar</a:t>
            </a:r>
          </a:p>
          <a:p>
            <a:pPr lvl="1"/>
            <a:r>
              <a:rPr lang="es-ES_tradnl" dirty="0">
                <a:sym typeface="Wingdings" panose="05000000000000000000" pitchFamily="2" charset="2"/>
              </a:rPr>
              <a:t>No existen tramos de un registro entre dos bloques</a:t>
            </a:r>
          </a:p>
          <a:p>
            <a:pPr lvl="1"/>
            <a:r>
              <a:rPr lang="es-ES_tradnl" dirty="0">
                <a:sym typeface="Wingdings" panose="05000000000000000000" pitchFamily="2" charset="2"/>
              </a:rPr>
              <a:t>Se desperdicia espacio al final del bloque (fragmentación interna)</a:t>
            </a:r>
          </a:p>
          <a:p>
            <a:pPr lvl="1"/>
            <a:r>
              <a:rPr lang="es-ES_tradnl" dirty="0">
                <a:sym typeface="Wingdings" panose="05000000000000000000" pitchFamily="2" charset="2"/>
              </a:rPr>
              <a:t>El factor de bloqueo se calcula dividiendo el tamaño del bloque entre el del registro y recortando el número de registros</a:t>
            </a:r>
          </a:p>
          <a:p>
            <a:endParaRPr lang="es-ES_tradnl" dirty="0">
              <a:sym typeface="Wingdings" panose="05000000000000000000" pitchFamily="2" charset="2"/>
            </a:endParaRPr>
          </a:p>
        </p:txBody>
      </p:sp>
      <p:graphicFrame>
        <p:nvGraphicFramePr>
          <p:cNvPr id="174083" name="Object 3"/>
          <p:cNvGraphicFramePr>
            <a:graphicFrameLocks noChangeAspect="1"/>
          </p:cNvGraphicFramePr>
          <p:nvPr/>
        </p:nvGraphicFramePr>
        <p:xfrm>
          <a:off x="3588880" y="4365832"/>
          <a:ext cx="7367258" cy="14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Bitmap Image" r:id="rId4" imgW="2629267" imgH="466543" progId="Paint.Picture">
                  <p:embed/>
                </p:oleObj>
              </mc:Choice>
              <mc:Fallback>
                <p:oleObj name="Bitmap Image" r:id="rId4" imgW="2629267" imgH="46654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880" y="4365832"/>
                        <a:ext cx="7367258" cy="14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86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Ferdsch"/>
              </a:rPr>
              <a:t>Estructuras de sistemas de archivos</a:t>
            </a:r>
            <a:endParaRPr lang="es-PE" dirty="0"/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8" y="1481041"/>
            <a:ext cx="7036266" cy="5277200"/>
          </a:xfrm>
        </p:spPr>
      </p:pic>
    </p:spTree>
    <p:extLst>
      <p:ext uri="{BB962C8B-B14F-4D97-AF65-F5344CB8AC3E}">
        <p14:creationId xmlns:p14="http://schemas.microsoft.com/office/powerpoint/2010/main" val="9129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988" name="Rectangle 4"/>
          <p:cNvSpPr>
            <a:spLocks noGrp="1" noChangeAspec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Ferdsch"/>
              </a:rPr>
              <a:t>Superbloque de sistemas de archivos en LINUX</a:t>
            </a:r>
            <a:endParaRPr lang="es-ES">
              <a:solidFill>
                <a:schemeClr val="tx1"/>
              </a:solidFill>
              <a:latin typeface="Ferdsch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712720" y="5057902"/>
            <a:ext cx="2743200" cy="365125"/>
          </a:xfrm>
        </p:spPr>
        <p:txBody>
          <a:bodyPr/>
          <a:lstStyle/>
          <a:p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r>
              <a:rPr lang="en-US" dirty="0"/>
              <a:t>: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	                                   </a:t>
            </a:r>
            <a:fld id="{CF1D61F4-ACF7-4861-84E6-BC6955E92AFD}" type="slidenum">
              <a:rPr lang="en-US"/>
              <a:pPr/>
              <a:t>17</a:t>
            </a:fld>
            <a:r>
              <a:rPr lang="en-US" dirty="0"/>
              <a:t>                              </a:t>
            </a:r>
            <a:r>
              <a:rPr lang="en-US" dirty="0">
                <a:cs typeface="Times New Roman" panose="02020603050405020304" pitchFamily="18" charset="0"/>
              </a:rPr>
              <a:t>© J. </a:t>
            </a:r>
            <a:r>
              <a:rPr lang="en-US" dirty="0" err="1">
                <a:cs typeface="Times New Roman" panose="02020603050405020304" pitchFamily="18" charset="0"/>
              </a:rPr>
              <a:t>Carretero</a:t>
            </a:r>
            <a:r>
              <a:rPr lang="en-US" dirty="0">
                <a:cs typeface="Times New Roman" panose="02020603050405020304" pitchFamily="18" charset="0"/>
              </a:rPr>
              <a:t>, F. </a:t>
            </a:r>
            <a:r>
              <a:rPr lang="en-US" dirty="0" err="1">
                <a:cs typeface="Times New Roman" panose="02020603050405020304" pitchFamily="18" charset="0"/>
              </a:rPr>
              <a:t>García</a:t>
            </a:r>
            <a:r>
              <a:rPr lang="en-US" dirty="0">
                <a:cs typeface="Times New Roman" panose="02020603050405020304" pitchFamily="18" charset="0"/>
              </a:rPr>
              <a:t>, P. de Miguel, F. Pérez</a:t>
            </a:r>
            <a:endParaRPr lang="en-US" dirty="0"/>
          </a:p>
        </p:txBody>
      </p:sp>
      <p:graphicFrame>
        <p:nvGraphicFramePr>
          <p:cNvPr id="17059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894621"/>
              </p:ext>
            </p:extLst>
          </p:nvPr>
        </p:nvGraphicFramePr>
        <p:xfrm>
          <a:off x="3581400" y="1771651"/>
          <a:ext cx="6403848" cy="448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CorelDRAW" r:id="rId3" imgW="11404800" imgH="6828120" progId="CorelDraw.Gráfico.8">
                  <p:embed/>
                </p:oleObj>
              </mc:Choice>
              <mc:Fallback>
                <p:oleObj name="CorelDRAW" r:id="rId3" imgW="11404800" imgH="6828120" progId="CorelDraw.Gráfico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771651"/>
                        <a:ext cx="6403848" cy="4488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9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Métodos de asignación de espacio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Secciones grandes y de tamaño variable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En directorio: primer bloque y longitud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Alta fiabilidad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Rápidas en acceso: suma desde el comienzo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No permite crecer al archivo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Fragmentación externa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Necesita compactación</a:t>
            </a:r>
          </a:p>
        </p:txBody>
      </p:sp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6517482" y="1943100"/>
          <a:ext cx="2843213" cy="348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Image" r:id="rId4" imgW="2795130" imgH="3163579" progId="Photoshop.Image.5">
                  <p:embed/>
                </p:oleObj>
              </mc:Choice>
              <mc:Fallback>
                <p:oleObj name="Image" r:id="rId4" imgW="2795130" imgH="3163579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482" y="1943100"/>
                        <a:ext cx="2843213" cy="348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0000"/>
                                </a:gs>
                                <a:gs pos="100000">
                                  <a:srgbClr val="808080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01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Métodos de asignación de espacio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Secciones de tamaño fijo o variable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En directorio: dirección del bloque índice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Fiabilidad media: depende del bloque índice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Acceso rápido: máximo el tiempo de dos bloques</a:t>
            </a:r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05687"/>
              </p:ext>
            </p:extLst>
          </p:nvPr>
        </p:nvGraphicFramePr>
        <p:xfrm>
          <a:off x="7183709" y="2025398"/>
          <a:ext cx="3639740" cy="3384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Image" r:id="rId4" imgW="3817893" imgH="3277925" progId="Photoshop.Image.5">
                  <p:embed/>
                </p:oleObj>
              </mc:Choice>
              <mc:Fallback>
                <p:oleObj name="Image" r:id="rId4" imgW="3817893" imgH="3277925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3709" y="2025398"/>
                        <a:ext cx="3639740" cy="3384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0000"/>
                                </a:gs>
                                <a:gs pos="100000">
                                  <a:srgbClr val="808080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00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Ferdsch"/>
              </a:rPr>
              <a:t>Visión del usuario</a:t>
            </a:r>
            <a:endParaRPr lang="es-PE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3D81FB0E-2DE4-49BB-8C7A-3B817A99B7C6}" type="slidenum">
              <a:rPr lang="en-US"/>
              <a:pPr/>
              <a:t>2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18409"/>
          <a:stretch/>
        </p:blipFill>
        <p:spPr>
          <a:xfrm>
            <a:off x="8093030" y="3623881"/>
            <a:ext cx="2605449" cy="2924175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33" y="389700"/>
            <a:ext cx="4095750" cy="2924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4525" r="47546" b="3556"/>
          <a:stretch/>
        </p:blipFill>
        <p:spPr>
          <a:xfrm>
            <a:off x="4634347" y="2119312"/>
            <a:ext cx="2275469" cy="38747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12483" r="17722" b="13012"/>
          <a:stretch/>
        </p:blipFill>
        <p:spPr>
          <a:xfrm>
            <a:off x="188976" y="1851788"/>
            <a:ext cx="4008120" cy="38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89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Métodos de asignación de espacio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Permite crecimiento limitado del archivo, hasta que se complete el bloque índice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Las nuevas secciones pueden estar en cualquier parte del disco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Continuo movimiento de las cabezas del disco</a:t>
            </a:r>
          </a:p>
          <a:p>
            <a:pPr>
              <a:buSzPct val="150000"/>
            </a:pPr>
            <a:r>
              <a:rPr lang="es-ES_tradnl" sz="2000" dirty="0">
                <a:sym typeface="Wingdings" panose="05000000000000000000" pitchFamily="2" charset="2"/>
              </a:rPr>
              <a:t>Es un buen compromiso para archivos secuenciales y directos</a:t>
            </a:r>
          </a:p>
          <a:p>
            <a:pPr>
              <a:buSzPct val="150000"/>
            </a:pPr>
            <a:endParaRPr lang="es-ES_tradnl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Métodos de asignación de espacio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Lista de bloques índice, el último puntero de cada bloque índice señala a otro bloque índice</a:t>
            </a:r>
          </a:p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Si la lista es doblemente enlazada, se usan dos punteros para crear la lista</a:t>
            </a:r>
          </a:p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En directorio: dirección del primer bloque índice</a:t>
            </a:r>
          </a:p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Fiabilidad media: depende de la lista de índices</a:t>
            </a:r>
          </a:p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Acceso medio: se debe recorrer la lista de índices</a:t>
            </a:r>
          </a:p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Permite crecer ilimitadamente al archivo, aumentando la longitud de la lista de bloques índice</a:t>
            </a:r>
          </a:p>
          <a:p>
            <a:pPr>
              <a:lnSpc>
                <a:spcPct val="90000"/>
              </a:lnSpc>
              <a:buSzPct val="150000"/>
            </a:pPr>
            <a:r>
              <a:rPr lang="es-ES_tradnl" sz="2000">
                <a:sym typeface="Wingdings" panose="05000000000000000000" pitchFamily="2" charset="2"/>
              </a:rPr>
              <a:t>Es un compromiso adecuado para archivos secuenciales y directos</a:t>
            </a:r>
          </a:p>
        </p:txBody>
      </p:sp>
    </p:spTree>
    <p:extLst>
      <p:ext uri="{BB962C8B-B14F-4D97-AF65-F5344CB8AC3E}">
        <p14:creationId xmlns:p14="http://schemas.microsoft.com/office/powerpoint/2010/main" val="27361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s-ES_tradnl"/>
              <a:t>Bibliografía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 fontScale="92500" lnSpcReduction="20000"/>
          </a:bodyPr>
          <a:lstStyle/>
          <a:p>
            <a:r>
              <a:rPr lang="es-ES_tradnl" i="1" dirty="0"/>
              <a:t>Básica:</a:t>
            </a:r>
          </a:p>
          <a:p>
            <a:pPr lvl="1"/>
            <a:endParaRPr lang="es-ES_tradnl" i="1" dirty="0"/>
          </a:p>
          <a:p>
            <a:pPr lvl="1"/>
            <a:r>
              <a:rPr lang="es-ES_tradnl" i="1" dirty="0"/>
              <a:t>Sistemas operativos. Conceptos fundamentales. James L. Peterson y Abraham </a:t>
            </a:r>
            <a:r>
              <a:rPr lang="es-ES_tradnl" i="1" dirty="0" err="1"/>
              <a:t>Silberschatz</a:t>
            </a:r>
            <a:r>
              <a:rPr lang="es-ES_tradnl" dirty="0"/>
              <a:t>. Ed. Reverte. 1991. </a:t>
            </a:r>
          </a:p>
          <a:p>
            <a:pPr lvl="1"/>
            <a:endParaRPr lang="es-ES_tradnl" dirty="0"/>
          </a:p>
          <a:p>
            <a:pPr lvl="1"/>
            <a:r>
              <a:rPr lang="es-ES_tradnl" i="1" dirty="0"/>
              <a:t>Sistemas operativos, 5ª edición. </a:t>
            </a:r>
            <a:r>
              <a:rPr lang="es-ES_tradnl" i="1" dirty="0" err="1"/>
              <a:t>Willian</a:t>
            </a:r>
            <a:r>
              <a:rPr lang="es-ES_tradnl" i="1" dirty="0"/>
              <a:t> </a:t>
            </a:r>
            <a:r>
              <a:rPr lang="es-ES_tradnl" i="1" dirty="0" err="1"/>
              <a:t>Stallings</a:t>
            </a:r>
            <a:r>
              <a:rPr lang="es-ES_tradnl" i="1" dirty="0"/>
              <a:t>. </a:t>
            </a:r>
            <a:r>
              <a:rPr lang="es-ES_tradnl" dirty="0"/>
              <a:t>Ed. Pearson. 2005.</a:t>
            </a:r>
          </a:p>
          <a:p>
            <a:pPr lvl="1"/>
            <a:endParaRPr lang="es-ES_tradnl" dirty="0"/>
          </a:p>
          <a:p>
            <a:r>
              <a:rPr lang="es-ES_tradnl" i="1" dirty="0"/>
              <a:t>Complementaria y de consulta:</a:t>
            </a:r>
          </a:p>
          <a:p>
            <a:pPr lvl="1"/>
            <a:endParaRPr lang="es-ES_tradnl" i="1" dirty="0"/>
          </a:p>
          <a:p>
            <a:pPr lvl="1"/>
            <a:r>
              <a:rPr lang="es-ES_tradnl" i="1" dirty="0"/>
              <a:t>Conceptos de Sistemas Operativos, 6ª edición</a:t>
            </a:r>
            <a:r>
              <a:rPr lang="es-ES_tradnl" dirty="0"/>
              <a:t>. </a:t>
            </a:r>
            <a:r>
              <a:rPr lang="es-ES_tradnl" i="1" dirty="0" err="1"/>
              <a:t>Silberschatz</a:t>
            </a:r>
            <a:r>
              <a:rPr lang="es-ES_tradnl" i="1" dirty="0"/>
              <a:t>, </a:t>
            </a:r>
            <a:r>
              <a:rPr lang="es-ES_tradnl" i="1" dirty="0" err="1"/>
              <a:t>Galvin</a:t>
            </a:r>
            <a:r>
              <a:rPr lang="es-ES_tradnl" i="1" dirty="0"/>
              <a:t> y </a:t>
            </a:r>
            <a:r>
              <a:rPr lang="es-ES_tradnl" i="1" dirty="0" err="1"/>
              <a:t>Gagne</a:t>
            </a:r>
            <a:r>
              <a:rPr lang="es-ES_tradnl" i="1" dirty="0"/>
              <a:t>. </a:t>
            </a:r>
            <a:r>
              <a:rPr lang="es-ES_tradnl" dirty="0"/>
              <a:t>Ed. </a:t>
            </a:r>
            <a:r>
              <a:rPr lang="es-ES_tradnl" dirty="0" err="1"/>
              <a:t>Limusa-Wiley</a:t>
            </a:r>
            <a:r>
              <a:rPr lang="es-ES_tradnl" dirty="0"/>
              <a:t>. 2002. </a:t>
            </a:r>
          </a:p>
          <a:p>
            <a:pPr lvl="1"/>
            <a:endParaRPr lang="es-ES_tradnl" dirty="0"/>
          </a:p>
          <a:p>
            <a:pPr lvl="1"/>
            <a:r>
              <a:rPr lang="es-ES_tradnl" i="1" dirty="0"/>
              <a:t>Sistemas operativos. Diseño e implementación, </a:t>
            </a:r>
            <a:r>
              <a:rPr lang="es-ES_tradnl" i="1" dirty="0" smtClean="0"/>
              <a:t>3ª </a:t>
            </a:r>
            <a:r>
              <a:rPr lang="es-ES_tradnl" i="1" dirty="0"/>
              <a:t>edición. Andrew </a:t>
            </a:r>
            <a:r>
              <a:rPr lang="es-ES_tradnl" i="1" dirty="0" err="1"/>
              <a:t>Tanenbaum</a:t>
            </a:r>
            <a:r>
              <a:rPr lang="es-ES_tradnl" i="1" dirty="0"/>
              <a:t> y Albert </a:t>
            </a:r>
            <a:r>
              <a:rPr lang="es-ES_tradnl" i="1" dirty="0" err="1"/>
              <a:t>Woodhull</a:t>
            </a:r>
            <a:r>
              <a:rPr lang="es-ES_tradnl" i="1" dirty="0"/>
              <a:t>.</a:t>
            </a:r>
            <a:r>
              <a:rPr lang="es-ES_tradnl" dirty="0"/>
              <a:t> Ed. Pearson. </a:t>
            </a:r>
            <a:r>
              <a:rPr lang="es-ES_tradnl" dirty="0" smtClean="0"/>
              <a:t>2009.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38450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Sistemas Operativos	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52650" y="2226469"/>
            <a:ext cx="7886700" cy="3263504"/>
          </a:xfrm>
        </p:spPr>
        <p:txBody>
          <a:bodyPr/>
          <a:lstStyle/>
          <a:p>
            <a:r>
              <a:rPr lang="es-PE" dirty="0" smtClean="0"/>
              <a:t>Carlos Cárdenas Fernández</a:t>
            </a:r>
          </a:p>
          <a:p>
            <a:r>
              <a:rPr lang="es-PE" dirty="0" smtClean="0"/>
              <a:t>carlos@cardenas.pe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03" y="914400"/>
            <a:ext cx="42005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Visi</a:t>
            </a:r>
            <a:r>
              <a:rPr lang="es-PE" dirty="0"/>
              <a:t>ó</a:t>
            </a:r>
            <a:r>
              <a:rPr lang="es-PE" dirty="0" smtClean="0"/>
              <a:t>n Computacional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95" y="1389888"/>
            <a:ext cx="8533093" cy="5103124"/>
          </a:xfrm>
        </p:spPr>
      </p:pic>
    </p:spTree>
    <p:extLst>
      <p:ext uri="{BB962C8B-B14F-4D97-AF65-F5344CB8AC3E}">
        <p14:creationId xmlns:p14="http://schemas.microsoft.com/office/powerpoint/2010/main" val="31161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45" y="280086"/>
            <a:ext cx="8631199" cy="64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850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Ferdsch"/>
              </a:rPr>
              <a:t>Función principal</a:t>
            </a:r>
          </a:p>
        </p:txBody>
      </p:sp>
      <p:sp>
        <p:nvSpPr>
          <p:cNvPr id="135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PE" noProof="1"/>
              <a:t>El SF establece una correspondencia entre los archivos y los dispositivos lógicos.</a:t>
            </a:r>
            <a:endParaRPr lang="es-ES_tradnl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5252DB53-E4E9-4885-AB53-83A44E6CFB13}" type="slidenum">
              <a:rPr lang="en-US"/>
              <a:pPr/>
              <a:t>5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  <p:pic>
        <p:nvPicPr>
          <p:cNvPr id="135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550321"/>
            <a:ext cx="5943600" cy="2878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21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626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Concepto de directorio</a:t>
            </a:r>
          </a:p>
        </p:txBody>
      </p:sp>
      <p:sp>
        <p:nvSpPr>
          <p:cNvPr id="1562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Objeto que relaciona de forma unívoca un nombre de usuario de archivo con su descriptor interno</a:t>
            </a:r>
          </a:p>
          <a:p>
            <a:r>
              <a:rPr lang="es-ES_tradnl"/>
              <a:t>Organizan y proporcionan información sobre la estructuración de los sistemas de archivos</a:t>
            </a:r>
          </a:p>
          <a:p>
            <a:r>
              <a:rPr lang="es-ES_tradnl"/>
              <a:t>Una colección de nodos que contienen información acerca de los archivos</a:t>
            </a:r>
          </a:p>
          <a:p>
            <a:pPr>
              <a:lnSpc>
                <a:spcPct val="90000"/>
              </a:lnSpc>
            </a:pPr>
            <a:endParaRPr lang="es-ES_tradnl"/>
          </a:p>
          <a:p>
            <a:pPr>
              <a:lnSpc>
                <a:spcPct val="90000"/>
              </a:lnSpc>
            </a:pP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Sistemas operativos: una visión aplicada	                                   </a:t>
            </a:r>
            <a:fld id="{0BF59304-5720-4022-85D6-D1AC60DBBFDF}" type="slidenum">
              <a:rPr lang="en-US"/>
              <a:pPr/>
              <a:t>6</a:t>
            </a:fld>
            <a:r>
              <a:rPr lang="en-US"/>
              <a:t>                              </a:t>
            </a:r>
            <a:r>
              <a:rPr lang="en-US">
                <a:cs typeface="Times New Roman" panose="02020603050405020304" pitchFamily="18" charset="0"/>
              </a:rPr>
              <a:t>© J. Carretero, F. García, P. de Miguel, F. Pérez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8" name="Rectangle 6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Ejemplo: explorador de Windows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297417" y="5538948"/>
            <a:ext cx="3056383" cy="273844"/>
          </a:xfrm>
        </p:spPr>
        <p:txBody>
          <a:bodyPr/>
          <a:lstStyle/>
          <a:p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r>
              <a:rPr lang="en-US" dirty="0"/>
              <a:t>: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	                                   </a:t>
            </a:r>
            <a:fld id="{86163D09-D427-49BB-AFB2-ACD50E115123}" type="slidenum">
              <a:rPr lang="en-US"/>
              <a:pPr/>
              <a:t>7</a:t>
            </a:fld>
            <a:r>
              <a:rPr lang="en-US" dirty="0"/>
              <a:t>                              </a:t>
            </a:r>
            <a:r>
              <a:rPr lang="en-US" dirty="0">
                <a:cs typeface="Times New Roman" panose="02020603050405020304" pitchFamily="18" charset="0"/>
              </a:rPr>
              <a:t>© J. </a:t>
            </a:r>
            <a:r>
              <a:rPr lang="en-US" dirty="0" err="1">
                <a:cs typeface="Times New Roman" panose="02020603050405020304" pitchFamily="18" charset="0"/>
              </a:rPr>
              <a:t>Carretero</a:t>
            </a:r>
            <a:r>
              <a:rPr lang="en-US" dirty="0">
                <a:cs typeface="Times New Roman" panose="02020603050405020304" pitchFamily="18" charset="0"/>
              </a:rPr>
              <a:t>, F. </a:t>
            </a:r>
            <a:r>
              <a:rPr lang="en-US" dirty="0" err="1">
                <a:cs typeface="Times New Roman" panose="02020603050405020304" pitchFamily="18" charset="0"/>
              </a:rPr>
              <a:t>García</a:t>
            </a:r>
            <a:r>
              <a:rPr lang="en-US" dirty="0">
                <a:cs typeface="Times New Roman" panose="02020603050405020304" pitchFamily="18" charset="0"/>
              </a:rPr>
              <a:t>, P. de Miguel, F. Pérez</a:t>
            </a:r>
            <a:endParaRPr lang="en-US" dirty="0"/>
          </a:p>
        </p:txBody>
      </p:sp>
      <p:graphicFrame>
        <p:nvGraphicFramePr>
          <p:cNvPr id="1559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023526"/>
              </p:ext>
            </p:extLst>
          </p:nvPr>
        </p:nvGraphicFramePr>
        <p:xfrm>
          <a:off x="1309815" y="1459641"/>
          <a:ext cx="6886833" cy="4823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CorelDRAW" r:id="rId3" imgW="7341480" imgH="5141520" progId="CorelDraw.Graphic.8">
                  <p:embed/>
                </p:oleObj>
              </mc:Choice>
              <mc:Fallback>
                <p:oleObj name="CorelDRAW" r:id="rId3" imgW="7341480" imgH="5141520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815" y="1459641"/>
                        <a:ext cx="6886833" cy="4823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684108" y="4596714"/>
            <a:ext cx="225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/>
              <a:t>Windows 98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64148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81" y="325440"/>
            <a:ext cx="9691157" cy="5655230"/>
          </a:xfrm>
        </p:spPr>
      </p:pic>
      <p:sp>
        <p:nvSpPr>
          <p:cNvPr id="7" name="CuadroTexto 6"/>
          <p:cNvSpPr txBox="1"/>
          <p:nvPr/>
        </p:nvSpPr>
        <p:spPr>
          <a:xfrm>
            <a:off x="5262947" y="5255740"/>
            <a:ext cx="265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 smtClean="0"/>
              <a:t>Mac OS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20111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35" y="52131"/>
            <a:ext cx="8860307" cy="6645231"/>
          </a:xfrm>
        </p:spPr>
      </p:pic>
      <p:sp>
        <p:nvSpPr>
          <p:cNvPr id="5" name="CuadroTexto 4"/>
          <p:cNvSpPr txBox="1"/>
          <p:nvPr/>
        </p:nvSpPr>
        <p:spPr>
          <a:xfrm>
            <a:off x="181232" y="2743200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/>
              <a:t>Plan 9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4020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737</Words>
  <Application>Microsoft Office PowerPoint</Application>
  <PresentationFormat>Panorámica</PresentationFormat>
  <Paragraphs>112</Paragraphs>
  <Slides>23</Slides>
  <Notes>12</Notes>
  <HiddenSlides>3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Ferdsch</vt:lpstr>
      <vt:lpstr>Times New Roman</vt:lpstr>
      <vt:lpstr>Wingdings</vt:lpstr>
      <vt:lpstr>Diseño personalizado</vt:lpstr>
      <vt:lpstr>Tema de Office</vt:lpstr>
      <vt:lpstr>CorelDRAW</vt:lpstr>
      <vt:lpstr>Image</vt:lpstr>
      <vt:lpstr>Bitmap Image</vt:lpstr>
      <vt:lpstr>GESTIÓN DE DIRECTORIOS</vt:lpstr>
      <vt:lpstr>Visión del usuario</vt:lpstr>
      <vt:lpstr>Visión Computacional</vt:lpstr>
      <vt:lpstr>Presentación de PowerPoint</vt:lpstr>
      <vt:lpstr>Función principal</vt:lpstr>
      <vt:lpstr>Concepto de directorio</vt:lpstr>
      <vt:lpstr>Ejemplo: explorador de Windows</vt:lpstr>
      <vt:lpstr>Presentación de PowerPoint</vt:lpstr>
      <vt:lpstr>Presentación de PowerPoint</vt:lpstr>
      <vt:lpstr>Directorios: visión lógica</vt:lpstr>
      <vt:lpstr>Estructura de Archivos</vt:lpstr>
      <vt:lpstr>Directorio de dos niveles</vt:lpstr>
      <vt:lpstr>Directorio con estructura de árbol</vt:lpstr>
      <vt:lpstr>Bloques y agrupaciones</vt:lpstr>
      <vt:lpstr>Agrupación de Registros</vt:lpstr>
      <vt:lpstr>Estructuras de sistemas de archivos</vt:lpstr>
      <vt:lpstr>Superbloque de sistemas de archivos en LINUX</vt:lpstr>
      <vt:lpstr>Métodos de asignación de espacio</vt:lpstr>
      <vt:lpstr>Métodos de asignación de espacio</vt:lpstr>
      <vt:lpstr>Métodos de asignación de espacio</vt:lpstr>
      <vt:lpstr>Métodos de asignación de espacio</vt:lpstr>
      <vt:lpstr>Bibliografía</vt:lpstr>
      <vt:lpstr>Sistemas Operativos 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Carlos</cp:lastModifiedBy>
  <cp:revision>13</cp:revision>
  <dcterms:created xsi:type="dcterms:W3CDTF">2015-03-12T12:37:49Z</dcterms:created>
  <dcterms:modified xsi:type="dcterms:W3CDTF">2015-03-12T14:09:38Z</dcterms:modified>
</cp:coreProperties>
</file>